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0" r:id="rId4"/>
    <p:sldId id="264" r:id="rId5"/>
    <p:sldId id="265" r:id="rId6"/>
    <p:sldId id="267" r:id="rId7"/>
    <p:sldId id="268" r:id="rId8"/>
    <p:sldId id="266" r:id="rId9"/>
    <p:sldId id="263" r:id="rId10"/>
    <p:sldId id="261" r:id="rId11"/>
    <p:sldId id="38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0A4ED-CBE5-4F65-B6C9-667420C2C771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67A68-8BC1-4766-A054-9530A82C31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2037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7A68-8BC1-4766-A054-9530A82C31F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925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7A68-8BC1-4766-A054-9530A82C31F7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38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7A68-8BC1-4766-A054-9530A82C31F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218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7A68-8BC1-4766-A054-9530A82C31F7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889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7A68-8BC1-4766-A054-9530A82C31F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3752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7A68-8BC1-4766-A054-9530A82C31F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682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67A68-8BC1-4766-A054-9530A82C31F7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161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03EDBC-9EC9-493C-880F-3648CEF8CBA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22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CE9EEB7-0FF9-4F3B-8C3A-E4D048FB23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0577B1BA-2784-4F88-BCBC-9B2C6F28F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A64667F-C5C8-4A7D-91AF-6899365B9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CBC7F76-DADF-4383-A767-0784685A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396FE72-4BB0-4FB6-8F33-5F47EA84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2540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727DDE-FEE5-447A-8293-1958446708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234DEEF9-26C1-4F35-8DA2-F43DB3261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CD1749-0E84-49FD-9D0B-AEA253F2E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6CA365-4EA9-45BA-8005-46310D446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2A1733D-BFF2-4A09-B027-89759FD0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053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50E11C12-F47A-44A9-A79D-852C5EECD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F467448C-D5B6-4D3E-83A3-3710F29E0E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E9F7935-5249-478D-A9EB-A115FA34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A5942C1-EAB3-407F-B52D-0B4D6BE5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CEA0B1-B5E4-4A05-8550-28601318A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05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16F8A7-415E-49C2-BD72-3E79525AE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40FEF98-61DB-42C2-8F14-E588C73F8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FB8EC9D-0092-41DA-886B-AB776A807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3AADE6D-47D8-40B1-9C70-71050C676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FA3C4A-8B43-45CD-B1E9-6EF59EDE4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727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6F5BD90-6B9E-4103-B916-7B63CB4D2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7FA8751E-D28D-4E81-9677-7EEC8AD0D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39DC6B5-4166-4CBC-B40D-43F2BCC7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9074D67-86F8-4550-98C2-B182BC6A6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1197A21-4899-43A6-800D-3C7FB1A5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681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172BDF-1A37-4285-BD2A-D05179AE6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21CF7A7-7397-401F-8435-2DBEECCBC0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7910B2F4-299E-4FE2-A912-2AF9ADF02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90CDDDC-35CB-4986-8D8B-2E82A7571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73191C9-5AE1-41EE-B9C0-FEA2603F2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3F7324D-BC29-4378-AA1D-27273A433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874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0D53DE9-CE86-4B63-9A83-B47448733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27FD5E3-D8A4-4F10-A265-375A23ADC1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5A46DDE-95A8-4D5F-B0B1-B7C8EC5984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9069745E-8271-4CF8-AD79-AD5DBC9976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D5B9C554-95FB-4E77-938D-4F6CBEDC6F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777923C-8428-4944-8145-E21FAAE70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A0A71DB-6542-45BB-A83E-2DC84B872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332DAAC-994E-457C-9BFE-E2BB8D3F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301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7269D7D-222D-4074-AAAA-EB0637F44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8D47315-0B47-4E5D-9C34-3236861D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33F67A5-B388-49E0-8706-7276AE75A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1098A610-4D52-4E41-9C2A-224BBF53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36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9C894F4-D52B-4B67-BA13-39A4E7357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B7BE8DA-1A55-4214-9973-3C8414C2C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D2937AA-3727-4599-AE75-EF02644C2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433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0ADE61-1B27-412B-8825-D772EEBE1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CB0A14-EDF4-436B-BAD3-DBC3C7A4D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00ACC07-06D1-4C87-9802-336D213990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77CDE9C-25D3-460F-827D-F175DB697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9031221-F113-4648-B31F-6B713B1A0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D6D4DEB-5358-4169-9391-E68889C2E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08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00B515-9F34-463E-B1BD-2A4B2B225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95F8F59-CDA2-4A62-968E-A88CC5AC8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B5E1A3C9-3129-4008-B588-22F06C02F9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7D7D8C8-8707-48E6-A1F5-0FCC68580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553F9-6E15-4821-9A84-8B0C9E0FD70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C3D6016-5549-4657-AC84-576301BA23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B5D9997-E0BE-492F-8C9A-1183D8138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708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258063-41F3-4144-8131-D20D63EE1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97C0826-624E-4FC0-9B30-7C32D5195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88EFCE9-AA94-429D-82CE-E395C8428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553F9-6E15-4821-9A84-8B0C9E0FD70A}" type="datetimeFigureOut">
              <a:rPr lang="ru-RU" smtClean="0"/>
              <a:t>02.10.2018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E6A4167-2764-413B-9238-E34EFDB413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79A7F2-60F6-4A8E-B507-B24CF3E61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A7FB00-EDF3-4B91-92C3-21E0983F4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21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8">
            <a:extLst>
              <a:ext uri="{FF2B5EF4-FFF2-40B4-BE49-F238E27FC236}">
                <a16:creationId xmlns:a16="http://schemas.microsoft.com/office/drawing/2014/main" xmlns="" id="{2044352E-6FB6-4815-9EC5-862A4DA37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80" y="400301"/>
            <a:ext cx="1437031" cy="1656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Рисунок 6">
            <a:extLst>
              <a:ext uri="{FF2B5EF4-FFF2-40B4-BE49-F238E27FC236}">
                <a16:creationId xmlns:a16="http://schemas.microsoft.com/office/drawing/2014/main" xmlns="" id="{EFB5B73D-8D61-4B17-B8D7-B5153370D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187" y="476709"/>
            <a:ext cx="1698173" cy="157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0E9DFE4A-9E52-486D-9B9A-FE1DACCD740E}"/>
              </a:ext>
            </a:extLst>
          </p:cNvPr>
          <p:cNvSpPr/>
          <p:nvPr/>
        </p:nvSpPr>
        <p:spPr>
          <a:xfrm>
            <a:off x="214146" y="2141694"/>
            <a:ext cx="11694695" cy="45366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Министерство образования и науки Российской Федерации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49580" marR="388620" algn="ctr">
              <a:spcAft>
                <a:spcPts val="0"/>
              </a:spcAft>
              <a:tabLst>
                <a:tab pos="3429000" algn="l"/>
              </a:tabLst>
            </a:pPr>
            <a:r>
              <a:rPr lang="ru-RU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Федеральное государственное бюджетное учреждение «Федеральный центр организационно-методического обеспечения физического воспитания»</a:t>
            </a:r>
            <a:endParaRPr lang="ru-RU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6301105" algn="l"/>
              </a:tabLst>
            </a:pPr>
            <a:endParaRPr lang="ru-RU" sz="36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  <a:tabLst>
                <a:tab pos="6301105" algn="l"/>
              </a:tabLst>
            </a:pPr>
            <a:r>
              <a:rPr lang="ru-RU" sz="36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Президентские состязания, Президентские спортивные игры </a:t>
            </a:r>
            <a:r>
              <a:rPr lang="ru-RU" sz="36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2018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895" y="476709"/>
            <a:ext cx="1326926" cy="15339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2556" y="426026"/>
            <a:ext cx="1094841" cy="1736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7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450FD6E-9B2C-427F-ACD5-A3B675471C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48C961D-5B4A-4C0B-997D-F96A346C52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95C4066-FE4F-49D8-A58E-E3884912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7C68564-8DCE-479F-A5F0-388501FDBB7D}"/>
              </a:ext>
            </a:extLst>
          </p:cNvPr>
          <p:cNvSpPr txBox="1"/>
          <p:nvPr/>
        </p:nvSpPr>
        <p:spPr>
          <a:xfrm>
            <a:off x="543000" y="475488"/>
            <a:ext cx="11222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трех образовательных организациях города Москвы проводится работа  по международной программе </a:t>
            </a:r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«Коррекция и профилактика нарушений зрения упражнениями с элементами бадминтона». </a:t>
            </a:r>
          </a:p>
          <a:p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Данная программа является проектом </a:t>
            </a:r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Национальной федерации бадминтона России</a:t>
            </a:r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которая проводится совместно с </a:t>
            </a:r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Институтом глазных болезней имени </a:t>
            </a:r>
            <a:r>
              <a:rPr lang="ru-RU" sz="3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Гемгольца</a:t>
            </a:r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Минздрава России</a:t>
            </a:r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Сейчас учитель физической культуры ГБОУ Школа № 887 города Москвы </a:t>
            </a:r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Майя Игоревна </a:t>
            </a:r>
            <a:r>
              <a:rPr lang="ru-RU" sz="3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Чичкова</a:t>
            </a:r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покажет некоторые упражнения. корректирующие зрение у детей, которые входят в данную программу.</a:t>
            </a:r>
          </a:p>
          <a:p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31945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B63DCCCA-9D77-418D-AC59-E968AFDF3837}"/>
              </a:ext>
            </a:extLst>
          </p:cNvPr>
          <p:cNvSpPr/>
          <p:nvPr/>
        </p:nvSpPr>
        <p:spPr>
          <a:xfrm>
            <a:off x="161365" y="862897"/>
            <a:ext cx="12192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>
                <a:latin typeface="Arial" panose="020B0604020202020204" pitchFamily="34" charset="0"/>
              </a:rPr>
              <a:t/>
            </a:r>
            <a:br>
              <a:rPr lang="ru-RU" sz="4400" b="1" i="1" dirty="0">
                <a:latin typeface="Arial" panose="020B0604020202020204" pitchFamily="34" charset="0"/>
              </a:rPr>
            </a:br>
            <a:r>
              <a:rPr lang="ru-RU" sz="4400" b="1" i="1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sz="4400" b="1" i="1" dirty="0">
                <a:solidFill>
                  <a:srgbClr val="000000"/>
                </a:solidFill>
                <a:latin typeface="Arial" panose="020B0604020202020204" pitchFamily="34" charset="0"/>
              </a:rPr>
            </a:br>
            <a:endParaRPr lang="ru-RU" sz="4400" b="1" i="1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5317A88-6C6A-4E87-9495-3FDEC872F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  <a14:imgEffect>
                      <a14:brightnessContrast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D69DE0-C6FD-4D50-8F80-0FF6A6327378}"/>
              </a:ext>
            </a:extLst>
          </p:cNvPr>
          <p:cNvSpPr txBox="1"/>
          <p:nvPr/>
        </p:nvSpPr>
        <p:spPr>
          <a:xfrm rot="19769599">
            <a:off x="6379736" y="255551"/>
            <a:ext cx="561564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b="1" dirty="0">
                <a:solidFill>
                  <a:srgbClr val="C00000"/>
                </a:solidFill>
              </a:rPr>
              <a:t>Спасибо </a:t>
            </a:r>
          </a:p>
          <a:p>
            <a:r>
              <a:rPr lang="ru-RU" sz="7200" b="1" dirty="0">
                <a:solidFill>
                  <a:srgbClr val="C00000"/>
                </a:solidFill>
              </a:rPr>
              <a:t>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86219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450FD6E-9B2C-427F-ACD5-A3B675471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4FCCBAC-5311-439F-9F16-551F6DE8F91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D93C6AED-CA46-451F-A405-D8CD7B1AA302}"/>
              </a:ext>
            </a:extLst>
          </p:cNvPr>
          <p:cNvSpPr/>
          <p:nvPr/>
        </p:nvSpPr>
        <p:spPr>
          <a:xfrm>
            <a:off x="58189" y="397312"/>
            <a:ext cx="12075621" cy="58356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Мастер класс по теме: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«Бадминтон против близорукости»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рамках Международной  программы дополнительного профессионального образования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«</a:t>
            </a:r>
            <a:r>
              <a:rPr lang="ru-RU" sz="4400" b="1" i="1" kern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Коррекция и профилактика нарушений зрения упражнениями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sz="4400" b="1" i="1" kern="18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элементами бадминтона</a:t>
            </a:r>
            <a:r>
              <a:rPr lang="ru-RU" sz="4400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».</a:t>
            </a:r>
            <a:endParaRPr lang="ru-RU" sz="36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88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6040CBC2-2ED2-4C54-97AA-34569F56837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87467F86-2A78-4381-B68C-C4F54C7D3A80}"/>
              </a:ext>
            </a:extLst>
          </p:cNvPr>
          <p:cNvSpPr/>
          <p:nvPr/>
        </p:nvSpPr>
        <p:spPr>
          <a:xfrm>
            <a:off x="165100" y="-254000"/>
            <a:ext cx="12026900" cy="45382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1755">
              <a:lnSpc>
                <a:spcPct val="107000"/>
              </a:lnSpc>
            </a:pPr>
            <a:endParaRPr lang="ru-RU" sz="3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71755">
              <a:lnSpc>
                <a:spcPct val="107000"/>
              </a:lnSpc>
            </a:pPr>
            <a:r>
              <a:rPr lang="ru-RU" sz="54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Проводит</a:t>
            </a:r>
            <a:r>
              <a:rPr lang="ru-RU" sz="5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R="71755">
              <a:lnSpc>
                <a:spcPct val="107000"/>
              </a:lnSpc>
            </a:pPr>
            <a:r>
              <a:rPr lang="ru-RU" sz="40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ГУК ПЕТР РОМАНОВИЧ </a:t>
            </a:r>
            <a:r>
              <a:rPr lang="ru-RU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</a:t>
            </a:r>
            <a:r>
              <a:rPr lang="ru-RU" sz="3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 Совета школьного спорта Национальной федерации бадминтона России, педагог дополнительного образования ГБОУ "Школа № 777 имени Героя Советского Союза Е.В. Михайлова" г. Москвы</a:t>
            </a:r>
            <a:r>
              <a:rPr lang="ru-RU" sz="3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i="1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29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450FD6E-9B2C-427F-ACD5-A3B675471C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48C961D-5B4A-4C0B-997D-F96A346C52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95C4066-FE4F-49D8-A58E-E3884912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AF010CB-F9A1-4490-9C6A-6CB52EEFBFF4}"/>
              </a:ext>
            </a:extLst>
          </p:cNvPr>
          <p:cNvSpPr/>
          <p:nvPr/>
        </p:nvSpPr>
        <p:spPr>
          <a:xfrm>
            <a:off x="0" y="761295"/>
            <a:ext cx="1219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Последние исследования столичных ученых из Института глазных болезней имени </a:t>
            </a:r>
            <a:r>
              <a:rPr lang="ru-RU" sz="32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Гемгольца</a:t>
            </a:r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совместно с Национальной федерацией бадминтона России установили, что помочь в исправлении близорукости у ребенка может бадминтон. </a:t>
            </a:r>
          </a:p>
          <a:p>
            <a:pPr lvl="0" algn="just"/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исследовании участвовало более сорока школьников, и было установлено, что при занятиях бадминтоном в течение года, прогресс близорукости не наблюдался. </a:t>
            </a:r>
          </a:p>
          <a:p>
            <a:pPr lvl="0" algn="just"/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Систематические занятия бадминтоном практически защищают школьников от близорукости.</a:t>
            </a:r>
          </a:p>
        </p:txBody>
      </p:sp>
    </p:spTree>
    <p:extLst>
      <p:ext uri="{BB962C8B-B14F-4D97-AF65-F5344CB8AC3E}">
        <p14:creationId xmlns:p14="http://schemas.microsoft.com/office/powerpoint/2010/main" val="3966346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450FD6E-9B2C-427F-ACD5-A3B675471C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48C961D-5B4A-4C0B-997D-F96A346C52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95C4066-FE4F-49D8-A58E-E3884912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AF010CB-F9A1-4490-9C6A-6CB52EEFBFF4}"/>
              </a:ext>
            </a:extLst>
          </p:cNvPr>
          <p:cNvSpPr/>
          <p:nvPr/>
        </p:nvSpPr>
        <p:spPr>
          <a:xfrm>
            <a:off x="0" y="380295"/>
            <a:ext cx="12192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статистическим данным, сегодня 7% первоклассников страдают нарушением зрения, а к окончанию средней школы эти показатели увеличиваются в 3-4 раза, всего же в мире пользуется очками около одного миллиарда человек, при этом во многом это связано с близорукостью, или миопией.</a:t>
            </a:r>
          </a:p>
          <a:p>
            <a:pPr lvl="0" algn="just"/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Ее быстрое прогрессирование приводит к другим более серьезным осложнениям, вплоть до отслойки сетчатки и инвалидности. </a:t>
            </a:r>
          </a:p>
          <a:p>
            <a:pPr lvl="0" algn="just"/>
            <a:r>
              <a:rPr lang="ru-RU" sz="3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Поэтому к близорукости не следует относиться легкомысленно, надеясь, что с возрастом она сама пройдет.</a:t>
            </a:r>
          </a:p>
        </p:txBody>
      </p:sp>
    </p:spTree>
    <p:extLst>
      <p:ext uri="{BB962C8B-B14F-4D97-AF65-F5344CB8AC3E}">
        <p14:creationId xmlns:p14="http://schemas.microsoft.com/office/powerpoint/2010/main" val="17105249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450FD6E-9B2C-427F-ACD5-A3B675471C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48C961D-5B4A-4C0B-997D-F96A346C52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95C4066-FE4F-49D8-A58E-E3884912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CAF010CB-F9A1-4490-9C6A-6CB52EEFBFF4}"/>
              </a:ext>
            </a:extLst>
          </p:cNvPr>
          <p:cNvSpPr/>
          <p:nvPr/>
        </p:nvSpPr>
        <p:spPr>
          <a:xfrm>
            <a:off x="0" y="195629"/>
            <a:ext cx="1219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именно на начальных стадиях развития близорукости (миопии) от нее легче всего избавиться, в том числе и с помощью занятий бадминтоном.</a:t>
            </a:r>
          </a:p>
          <a:p>
            <a:pPr lvl="0" algn="just"/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Это связано с тем, что во время игры человек, практически не отрываясь, следит за перемещением волана в пространстве, тем самым напрягая и тренируя различные группы глазных мышц. При этом волан постоянно меняет траекторию, и когда человек фокусируется на предмете, все время, переводя взгляд, глазные мышцы поддерживают глазное яблоко в постоянном тонусе, не давая ему удлиняться, что и ведет к улучшению зрения. </a:t>
            </a:r>
          </a:p>
          <a:p>
            <a:pPr lvl="0" algn="just"/>
            <a:r>
              <a:rPr lang="ru-RU" sz="28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для этого следует посещать спортивную площадку не менее 7-8 месяцев и как минимум 2-3 раза в неделю. Именно поэтому ученые ввели бадминтон в образовательные организации в качестве третьего урока физической культуры. </a:t>
            </a:r>
          </a:p>
        </p:txBody>
      </p:sp>
    </p:spTree>
    <p:extLst>
      <p:ext uri="{BB962C8B-B14F-4D97-AF65-F5344CB8AC3E}">
        <p14:creationId xmlns:p14="http://schemas.microsoft.com/office/powerpoint/2010/main" val="4193638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450FD6E-9B2C-427F-ACD5-A3B675471C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48C961D-5B4A-4C0B-997D-F96A346C52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95C4066-FE4F-49D8-A58E-E3884912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6A01540-6D1B-4242-9F31-CD19FAFC9F4E}"/>
              </a:ext>
            </a:extLst>
          </p:cNvPr>
          <p:cNvSpPr/>
          <p:nvPr/>
        </p:nvSpPr>
        <p:spPr>
          <a:xfrm>
            <a:off x="1401248" y="266372"/>
            <a:ext cx="993855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РИСК-ФАКТОРЫ ВОЗНИКНОВЕНИЯ МИОПИИ</a:t>
            </a:r>
            <a:endParaRPr lang="ru-RU" sz="4000" i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292A7FD-971A-4960-AE26-74ECBB24DAC9}"/>
              </a:ext>
            </a:extLst>
          </p:cNvPr>
          <p:cNvSpPr/>
          <p:nvPr/>
        </p:nvSpPr>
        <p:spPr>
          <a:xfrm>
            <a:off x="1731264" y="1477000"/>
            <a:ext cx="966825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28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</a:t>
            </a:r>
            <a:r>
              <a:rPr lang="ru-RU" sz="32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работа на близком расстоянии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32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высокий уровень образования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32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высокий социально-экономический статус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32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частота выше среди женщин и городских жителей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32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миопия в семье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sz="3200" b="1" i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</a:rPr>
              <a:t>- миопия при рождении</a:t>
            </a:r>
          </a:p>
        </p:txBody>
      </p:sp>
    </p:spTree>
    <p:extLst>
      <p:ext uri="{BB962C8B-B14F-4D97-AF65-F5344CB8AC3E}">
        <p14:creationId xmlns:p14="http://schemas.microsoft.com/office/powerpoint/2010/main" val="211700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450FD6E-9B2C-427F-ACD5-A3B675471C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48C961D-5B4A-4C0B-997D-F96A346C52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95C4066-FE4F-49D8-A58E-E3884912C7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690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301E833-673C-4E2F-BA5D-9C459928F6A0}"/>
              </a:ext>
            </a:extLst>
          </p:cNvPr>
          <p:cNvSpPr/>
          <p:nvPr/>
        </p:nvSpPr>
        <p:spPr>
          <a:xfrm>
            <a:off x="1450846" y="30626"/>
            <a:ext cx="1196035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54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Близорукость – наиболее частый дефект зрения!</a:t>
            </a:r>
            <a:endParaRPr kumimoji="0" lang="ru-RU" sz="32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F2DEF0C6-F396-4077-B4D7-E682C4B817FC}"/>
              </a:ext>
            </a:extLst>
          </p:cNvPr>
          <p:cNvSpPr/>
          <p:nvPr/>
        </p:nvSpPr>
        <p:spPr>
          <a:xfrm>
            <a:off x="1467391" y="2301169"/>
            <a:ext cx="89255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altLang="ru-RU" sz="5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Частота близорукости: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1FBB94FD-57FD-4AF1-9BF8-C4C64EC50F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19018" y="3374229"/>
            <a:ext cx="1243692" cy="7498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34B5C4CF-F854-4118-A201-C078B29913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9065" y="3374228"/>
            <a:ext cx="1633870" cy="74987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405C28A-4B8C-45F4-8DC4-B87FBCEAF8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76885" y="3378722"/>
            <a:ext cx="1298561" cy="853514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680E8505-6E12-4785-86D1-E008A604C8FE}"/>
              </a:ext>
            </a:extLst>
          </p:cNvPr>
          <p:cNvSpPr/>
          <p:nvPr/>
        </p:nvSpPr>
        <p:spPr>
          <a:xfrm>
            <a:off x="422367" y="5103675"/>
            <a:ext cx="40320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2060"/>
                </a:solidFill>
                <a:latin typeface="Arial" panose="020B0604020202020204" pitchFamily="34" charset="0"/>
              </a:rPr>
              <a:t>в младших классах школы</a:t>
            </a:r>
            <a:endParaRPr lang="en-US" altLang="ru-RU" sz="24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192DAD80-4B55-4D0B-A160-882CAAC49B3B}"/>
              </a:ext>
            </a:extLst>
          </p:cNvPr>
          <p:cNvSpPr/>
          <p:nvPr/>
        </p:nvSpPr>
        <p:spPr>
          <a:xfrm>
            <a:off x="4022695" y="5100843"/>
            <a:ext cx="430052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2060"/>
                </a:solidFill>
                <a:latin typeface="Arial" panose="020B0604020202020204" pitchFamily="34" charset="0"/>
              </a:rPr>
              <a:t>в старших классах школы</a:t>
            </a:r>
            <a:endParaRPr lang="en-US" altLang="ru-RU" sz="24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6622F92D-6135-4BEB-B123-4D1D002E3DC4}"/>
              </a:ext>
            </a:extLst>
          </p:cNvPr>
          <p:cNvSpPr/>
          <p:nvPr/>
        </p:nvSpPr>
        <p:spPr>
          <a:xfrm>
            <a:off x="8222893" y="5098011"/>
            <a:ext cx="35467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50000"/>
              </a:spcBef>
              <a:spcAft>
                <a:spcPct val="0"/>
              </a:spcAft>
            </a:pPr>
            <a:r>
              <a:rPr lang="ru-RU" altLang="ru-RU" sz="2400" b="1" i="1" dirty="0">
                <a:solidFill>
                  <a:srgbClr val="002060"/>
                </a:solidFill>
                <a:latin typeface="Arial" panose="020B0604020202020204" pitchFamily="34" charset="0"/>
              </a:rPr>
              <a:t>В гимназиях и лицеях</a:t>
            </a:r>
            <a:endParaRPr lang="en-US" altLang="ru-RU" sz="24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16" name="Стрелка: вниз 15">
            <a:extLst>
              <a:ext uri="{FF2B5EF4-FFF2-40B4-BE49-F238E27FC236}">
                <a16:creationId xmlns:a16="http://schemas.microsoft.com/office/drawing/2014/main" xmlns="" id="{649E4413-7C7A-4FAC-96F2-9EC08A7BA223}"/>
              </a:ext>
            </a:extLst>
          </p:cNvPr>
          <p:cNvSpPr/>
          <p:nvPr/>
        </p:nvSpPr>
        <p:spPr>
          <a:xfrm>
            <a:off x="1999496" y="397553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A6627DCF-6CD7-42A2-A7EA-F5A63ADB65D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57647" y="3964827"/>
            <a:ext cx="524301" cy="99983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2D0616E7-2E48-4240-9787-67421033B0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9192" y="4009280"/>
            <a:ext cx="524301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1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450FD6E-9B2C-427F-ACD5-A3B675471C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E47C6C71-084A-4DD6-A4E4-5DC8D0B9A350}"/>
              </a:ext>
            </a:extLst>
          </p:cNvPr>
          <p:cNvSpPr/>
          <p:nvPr/>
        </p:nvSpPr>
        <p:spPr>
          <a:xfrm>
            <a:off x="243841" y="137821"/>
            <a:ext cx="696163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Включение регулярных занятий бадминтоном в курс аппаратного лечения детей с близорукостью приводит к максимальному и наиболее стойкому увеличению показателей аккомодации и гемодинамики и торможению прогрессирования близорукости.</a:t>
            </a:r>
            <a:endParaRPr lang="ru-RU" sz="3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2B0B54B-DC71-43E1-9DF4-4FD75EE45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471" y="0"/>
            <a:ext cx="4986529" cy="700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9793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531</Words>
  <Application>Microsoft Office PowerPoint</Application>
  <PresentationFormat>Широкоэкранный</PresentationFormat>
  <Paragraphs>50</Paragraphs>
  <Slides>11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Пётр Гук</dc:creator>
  <cp:lastModifiedBy>Елена USER</cp:lastModifiedBy>
  <cp:revision>20</cp:revision>
  <dcterms:created xsi:type="dcterms:W3CDTF">2018-04-19T10:51:45Z</dcterms:created>
  <dcterms:modified xsi:type="dcterms:W3CDTF">2018-10-02T06:34:32Z</dcterms:modified>
</cp:coreProperties>
</file>